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16.svg" ContentType="image/svg"/>
  <Override PartName="/ppt/media/image18.svg" ContentType="image/svg"/>
  <Override PartName="/ppt/media/image20.svg" ContentType="image/svg"/>
  <Override PartName="/ppt/media/image22.svg" ContentType="image/svg"/>
  <Override PartName="/ppt/media/image24.svg" ContentType="image/svg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66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708"/>
    <p:restoredTop sz="94698"/>
  </p:normalViewPr>
  <p:slideViewPr>
    <p:cSldViewPr>
      <p:cViewPr varScale="1">
        <p:scale>
          <a:sx n="54" d="100"/>
          <a:sy n="54" d="100"/>
        </p:scale>
        <p:origin x="1310" y="4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presProps" Target="presProps.xml"  /><Relationship Id="rId17" Type="http://schemas.openxmlformats.org/officeDocument/2006/relationships/viewProps" Target="viewProps.xml"  /><Relationship Id="rId18" Type="http://schemas.openxmlformats.org/officeDocument/2006/relationships/theme" Target="theme/theme1.xml"  /><Relationship Id="rId19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079BE597-ADF2-0B4A-AA7D-557098118F28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23894210-31AD-894B-8804-D288239D7421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3894210-31AD-894B-8804-D288239D7421}" type="slidenum">
              <a:rPr lang="en-US"/>
              <a:pPr lvl="0">
                <a:defRPr/>
              </a:pPr>
              <a:t>3</a:t>
            </a:fld>
            <a:endParaRPr lang="en-US"/>
          </a:p>
        </p:txBody>
      </p:sp>
    </p:spTree>
  </p:cSld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3894210-31AD-894B-8804-D288239D7421}" type="slidenum">
              <a:rPr lang="en-US"/>
              <a:pPr lvl="0">
                <a:defRPr/>
              </a:pPr>
              <a:t>7</a:t>
            </a:fld>
            <a:endParaRPr lang="en-US"/>
          </a:p>
        </p:txBody>
      </p:sp>
    </p:spTree>
  </p:cSld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C970C-F282-4995-9674-9BD9373F60A7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8800B-E37A-4F1C-BA27-9F965DE18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649534"/>
      </p:ext>
    </p:extLst>
  </p:cSld>
  <p:clrMapOvr>
    <a:masterClrMapping/>
  </p:clrMapOvr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вертикальный текст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idx="0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Сравнение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бъект с подписью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7DFC970C-F282-4995-9674-9BD9373F60A7}" type="datetime1">
              <a:rPr lang="ru-RU"/>
              <a:pPr lvl="0">
                <a:defRPr/>
              </a:pPr>
              <a:t>13-06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B9D8800B-E37A-4F1C-BA27-9F965DE185D5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C970C-F282-4995-9674-9BD9373F60A7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800B-E37A-4F1C-BA27-9F965DE18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35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png"  /><Relationship Id="rId3" Type="http://schemas.openxmlformats.org/officeDocument/2006/relationships/image" Target="../media/image2.png"  /><Relationship Id="rId4" Type="http://schemas.openxmlformats.org/officeDocument/2006/relationships/image" Target="../media/image3.png"  /><Relationship Id="rId5" Type="http://schemas.openxmlformats.org/officeDocument/2006/relationships/image" Target="../media/image4.png"  /><Relationship Id="rId6" Type="http://schemas.openxmlformats.org/officeDocument/2006/relationships/image" Target="../media/image5.png"  /><Relationship Id="rId7" Type="http://schemas.openxmlformats.org/officeDocument/2006/relationships/image" Target="../media/image6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2.xml"  /><Relationship Id="rId3" Type="http://schemas.openxmlformats.org/officeDocument/2006/relationships/image" Target="../media/image15.png"  /><Relationship Id="rId4" Type="http://schemas.openxmlformats.org/officeDocument/2006/relationships/image" Target="../media/image16.svg"  /><Relationship Id="rId5" Type="http://schemas.openxmlformats.org/officeDocument/2006/relationships/image" Target="../media/image17.png"  /><Relationship Id="rId6" Type="http://schemas.openxmlformats.org/officeDocument/2006/relationships/image" Target="../media/image18.svg"  /><Relationship Id="rId7" Type="http://schemas.openxmlformats.org/officeDocument/2006/relationships/image" Target="../media/image19.png"  /><Relationship Id="rId8" Type="http://schemas.openxmlformats.org/officeDocument/2006/relationships/image" Target="../media/image20.sv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19.png"  /><Relationship Id="rId7" Type="http://schemas.openxmlformats.org/officeDocument/2006/relationships/image" Target="../media/image20.sv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23.png"  /><Relationship Id="rId7" Type="http://schemas.openxmlformats.org/officeDocument/2006/relationships/image" Target="../media/image24.svg"  /><Relationship Id="rId8" Type="http://schemas.openxmlformats.org/officeDocument/2006/relationships/image" Target="../media/image19.png"  /><Relationship Id="rId9" Type="http://schemas.openxmlformats.org/officeDocument/2006/relationships/image" Target="../media/image20.sv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19.png"  /><Relationship Id="rId7" Type="http://schemas.openxmlformats.org/officeDocument/2006/relationships/image" Target="../media/image20.sv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Relationship Id="rId4" Type="http://schemas.openxmlformats.org/officeDocument/2006/relationships/image" Target="../media/image3.png"  /><Relationship Id="rId5" Type="http://schemas.openxmlformats.org/officeDocument/2006/relationships/image" Target="../media/image5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7.png"  /><Relationship Id="rId3" Type="http://schemas.openxmlformats.org/officeDocument/2006/relationships/image" Target="../media/image3.png"  /><Relationship Id="rId4" Type="http://schemas.openxmlformats.org/officeDocument/2006/relationships/image" Target="../media/image9.png"  /><Relationship Id="rId5" Type="http://schemas.openxmlformats.org/officeDocument/2006/relationships/image" Target="../media/image5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Relationship Id="rId4" Type="http://schemas.openxmlformats.org/officeDocument/2006/relationships/image" Target="../media/image3.png"  /><Relationship Id="rId5" Type="http://schemas.openxmlformats.org/officeDocument/2006/relationships/image" Target="../media/image5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image" Target="../media/image5.png"  /><Relationship Id="rId2" Type="http://schemas.openxmlformats.org/officeDocument/2006/relationships/image" Target="../media/image7.png"  /><Relationship Id="rId3" Type="http://schemas.openxmlformats.org/officeDocument/2006/relationships/image" Target="../media/image8.png"  /><Relationship Id="rId4" Type="http://schemas.openxmlformats.org/officeDocument/2006/relationships/image" Target="../media/image10.png"  /><Relationship Id="rId5" Type="http://schemas.openxmlformats.org/officeDocument/2006/relationships/image" Target="../media/image11.png"  /><Relationship Id="rId6" Type="http://schemas.openxmlformats.org/officeDocument/2006/relationships/image" Target="../media/image12.png"  /><Relationship Id="rId7" Type="http://schemas.openxmlformats.org/officeDocument/2006/relationships/image" Target="../media/image13.png"  /><Relationship Id="rId8" Type="http://schemas.openxmlformats.org/officeDocument/2006/relationships/image" Target="../media/image3.png"  /><Relationship Id="rId9" Type="http://schemas.openxmlformats.org/officeDocument/2006/relationships/image" Target="../media/image14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1.xml"  /><Relationship Id="rId3" Type="http://schemas.openxmlformats.org/officeDocument/2006/relationships/image" Target="../media/image15.png"  /><Relationship Id="rId4" Type="http://schemas.openxmlformats.org/officeDocument/2006/relationships/image" Target="../media/image16.svg"  /><Relationship Id="rId5" Type="http://schemas.openxmlformats.org/officeDocument/2006/relationships/image" Target="../media/image17.png"  /><Relationship Id="rId6" Type="http://schemas.openxmlformats.org/officeDocument/2006/relationships/image" Target="../media/image18.svg"  /><Relationship Id="rId7" Type="http://schemas.openxmlformats.org/officeDocument/2006/relationships/image" Target="../media/image19.png"  /><Relationship Id="rId8" Type="http://schemas.openxmlformats.org/officeDocument/2006/relationships/image" Target="../media/image20.sv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19.png"  /><Relationship Id="rId7" Type="http://schemas.openxmlformats.org/officeDocument/2006/relationships/image" Target="../media/image20.sv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23.png"  /><Relationship Id="rId7" Type="http://schemas.openxmlformats.org/officeDocument/2006/relationships/image" Target="../media/image24.svg"  /><Relationship Id="rId8" Type="http://schemas.openxmlformats.org/officeDocument/2006/relationships/image" Target="../media/image19.png"  /><Relationship Id="rId9" Type="http://schemas.openxmlformats.org/officeDocument/2006/relationships/image" Target="../media/image20.sv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7.png"  /><Relationship Id="rId3" Type="http://schemas.openxmlformats.org/officeDocument/2006/relationships/image" Target="../media/image18.svg"  /><Relationship Id="rId4" Type="http://schemas.openxmlformats.org/officeDocument/2006/relationships/image" Target="../media/image21.png"  /><Relationship Id="rId5" Type="http://schemas.openxmlformats.org/officeDocument/2006/relationships/image" Target="../media/image22.svg"  /><Relationship Id="rId6" Type="http://schemas.openxmlformats.org/officeDocument/2006/relationships/image" Target="../media/image19.png"  /><Relationship Id="rId7" Type="http://schemas.openxmlformats.org/officeDocument/2006/relationships/image" Target="../media/image20.sv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04" y="0"/>
            <a:ext cx="9906000" cy="6858001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32870"/>
          <a:stretch>
            <a:fillRect/>
          </a:stretch>
        </p:blipFill>
        <p:spPr>
          <a:xfrm>
            <a:off x="510399" y="260648"/>
            <a:ext cx="2355002" cy="6323664"/>
          </a:xfrm>
          <a:prstGeom prst="rect">
            <a:avLst/>
          </a:prstGeom>
        </p:spPr>
      </p:pic>
      <p:sp>
        <p:nvSpPr>
          <p:cNvPr id="122" name="Москва, 2019"/>
          <p:cNvSpPr txBox="1"/>
          <p:nvPr/>
        </p:nvSpPr>
        <p:spPr>
          <a:xfrm>
            <a:off x="4577965" y="6069806"/>
            <a:ext cx="420279" cy="262368"/>
          </a:xfrm>
          <a:prstGeom prst="rect">
            <a:avLst/>
          </a:prstGeom>
          <a:ln w="12700">
            <a:miter/>
          </a:ln>
        </p:spPr>
        <p:txBody>
          <a:bodyPr wrap="none" lIns="35719" tIns="35719" rIns="35719" bIns="35719" anchor="ctr">
            <a:spAutoFit/>
          </a:bodyPr>
          <a:lstStyle/>
          <a:p>
            <a:pPr lvl="0">
              <a:defRPr/>
            </a:pPr>
            <a:r>
              <a:rPr sz="1266">
                <a:latin typeface="PT_Russia Text Medium"/>
                <a:ea typeface="PT_Russia Text Medium"/>
              </a:rPr>
              <a:t>20</a:t>
            </a:r>
            <a:r>
              <a:rPr lang="ru-RU" sz="1266">
                <a:latin typeface="PT_Russia Text Medium"/>
                <a:ea typeface="PT_Russia Text Medium"/>
              </a:rPr>
              <a:t>20</a:t>
            </a:r>
            <a:endParaRPr sz="1266">
              <a:latin typeface="PT_Russia Text Medium"/>
              <a:ea typeface="PT_Russia Text Medium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r="24230"/>
          <a:stretch>
            <a:fillRect/>
          </a:stretch>
        </p:blipFill>
        <p:spPr>
          <a:xfrm>
            <a:off x="3855970" y="0"/>
            <a:ext cx="605003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92684" y="6004492"/>
            <a:ext cx="761556" cy="280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chemeClr val="bg1"/>
                </a:solidFill>
                <a:latin typeface="PT_Russia Text"/>
                <a:ea typeface="PT_Russia Text"/>
              </a:rPr>
              <a:t>2023</a:t>
            </a:r>
            <a:endParaRPr lang="ru-RU" sz="1200">
              <a:solidFill>
                <a:schemeClr val="bg1"/>
              </a:solidFill>
              <a:latin typeface="PT_Russia Text"/>
              <a:ea typeface="PT_Russia Tex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414066" y="859194"/>
            <a:ext cx="1941106" cy="52915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0246" y="3243540"/>
            <a:ext cx="5769627" cy="1149354"/>
          </a:xfrm>
          <a:prstGeom prst="rect">
            <a:avLst/>
          </a:prstGeom>
          <a:noFill/>
          <a:ln w="12700" cap="flat">
            <a:noFill/>
            <a:miter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>
            <a:scrgbClr r="0" g="0" b="0"/>
          </a:fontRef>
        </p:style>
        <p:txBody>
          <a:bodyPr rot="0" vert="horz" wrap="square" lIns="35719" tIns="35719" rIns="35719" bIns="35719" anchor="ctr">
            <a:spAutoFit/>
          </a:bodyPr>
          <a:lstStyle/>
          <a:p>
            <a:pPr lvl="0">
              <a:defRPr/>
            </a:pPr>
            <a:r>
              <a:rPr lang="ru-RU" sz="3500" b="1">
                <a:solidFill>
                  <a:schemeClr val="bg1"/>
                </a:solidFill>
                <a:latin typeface="PT_Russia Text"/>
                <a:ea typeface="PT_Russia Text"/>
              </a:rPr>
              <a:t>СОЦИАЛЬНЫЙ ЗАКАЗ </a:t>
            </a:r>
            <a:r>
              <a:rPr lang="ru-RU" sz="3500">
                <a:solidFill>
                  <a:schemeClr val="bg1"/>
                </a:solidFill>
                <a:latin typeface="PT_Russia Text"/>
                <a:ea typeface="PT_Russia Text"/>
              </a:rPr>
              <a:t>- преимущества перехода</a:t>
            </a:r>
            <a:endParaRPr lang="ru-RU" sz="3500">
              <a:solidFill>
                <a:schemeClr val="bg1"/>
              </a:solidFill>
              <a:latin typeface="PT_Russia Text"/>
              <a:ea typeface="PT_Russia Tex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33380" y="587716"/>
            <a:ext cx="2355002" cy="2023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490508" y="3194818"/>
            <a:ext cx="1702581" cy="170258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18124532">
            <a:off x="2262492" y="3840976"/>
            <a:ext cx="1918902" cy="2501154"/>
          </a:xfrm>
          <a:prstGeom prst="rect">
            <a:avLst/>
          </a:prstGeom>
        </p:spPr>
      </p:pic>
      <p:sp>
        <p:nvSpPr>
          <p:cNvPr id="124" name=""/>
          <p:cNvSpPr txBox="1"/>
          <p:nvPr/>
        </p:nvSpPr>
        <p:spPr>
          <a:xfrm>
            <a:off x="4979876" y="5013176"/>
            <a:ext cx="4608512" cy="909469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defRPr/>
            </a:pPr>
            <a:r>
              <a:rPr lang="ru-RU" altLang="en-US">
                <a:solidFill>
                  <a:schemeClr val="bg1"/>
                </a:solidFill>
              </a:rPr>
              <a:t>Кизилова Марина Владимировна</a:t>
            </a:r>
            <a:r>
              <a:rPr lang="en-US" altLang="ru-RU">
                <a:solidFill>
                  <a:schemeClr val="bg1"/>
                </a:solidFill>
              </a:rPr>
              <a:t>,</a:t>
            </a:r>
            <a:endParaRPr lang="en-US" altLang="ru-RU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ru-RU" altLang="en-US">
                <a:solidFill>
                  <a:schemeClr val="bg1"/>
                </a:solidFill>
              </a:rPr>
              <a:t>методист МАУ ДО“ЦДО”Успех“</a:t>
            </a:r>
            <a:r>
              <a:rPr lang="en-US" altLang="ru-RU">
                <a:solidFill>
                  <a:schemeClr val="bg1"/>
                </a:solidFill>
              </a:rPr>
              <a:t>,</a:t>
            </a:r>
            <a:endParaRPr lang="en-US" altLang="ru-RU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ru-RU" altLang="en-US">
                <a:solidFill>
                  <a:schemeClr val="bg1"/>
                </a:solidFill>
              </a:rPr>
              <a:t>заместитель руководителя МОЦ</a:t>
            </a:r>
            <a:endParaRPr lang="ru-RU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3F2863A-38C8-620B-51D0-17E9B9E1F5A4}"/>
              </a:ext>
            </a:extLst>
          </p:cNvPr>
          <p:cNvSpPr/>
          <p:nvPr/>
        </p:nvSpPr>
        <p:spPr>
          <a:xfrm>
            <a:off x="-36512" y="19211"/>
            <a:ext cx="9180512" cy="6858001"/>
          </a:xfrm>
          <a:prstGeom prst="rect">
            <a:avLst/>
          </a:prstGeom>
          <a:solidFill>
            <a:srgbClr val="87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2C6AAC6-A175-D0C6-C332-8D1B88FBB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3528" y="2522809"/>
            <a:ext cx="8735803" cy="18508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8AD61F2-CD09-DB24-BF16-DC04CE3E28A0}"/>
              </a:ext>
            </a:extLst>
          </p:cNvPr>
          <p:cNvSpPr txBox="1"/>
          <p:nvPr/>
        </p:nvSpPr>
        <p:spPr>
          <a:xfrm>
            <a:off x="-2604" y="4392826"/>
            <a:ext cx="24557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Запись на востребованные программы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A262B67-25D3-CB6A-3D60-EFB6E1AEAA2C}"/>
              </a:ext>
            </a:extLst>
          </p:cNvPr>
          <p:cNvSpPr txBox="1"/>
          <p:nvPr/>
        </p:nvSpPr>
        <p:spPr>
          <a:xfrm>
            <a:off x="1742175" y="1488614"/>
            <a:ext cx="22288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Экономия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средств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71287A6-7CD7-2F8C-5192-E999B961F1AF}"/>
              </a:ext>
            </a:extLst>
          </p:cNvPr>
          <p:cNvSpPr txBox="1"/>
          <p:nvPr/>
        </p:nvSpPr>
        <p:spPr>
          <a:xfrm>
            <a:off x="3514358" y="4461445"/>
            <a:ext cx="20787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Преимущество при многолетних программах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0549D57-C646-CA33-ED9E-55E2CE124F3E}"/>
              </a:ext>
            </a:extLst>
          </p:cNvPr>
          <p:cNvSpPr txBox="1"/>
          <p:nvPr/>
        </p:nvSpPr>
        <p:spPr>
          <a:xfrm>
            <a:off x="5076056" y="1501179"/>
            <a:ext cx="24482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Частичная оплата сертификатом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DC013BA-332E-E80E-94AF-2F692491533D}"/>
              </a:ext>
            </a:extLst>
          </p:cNvPr>
          <p:cNvSpPr txBox="1"/>
          <p:nvPr/>
        </p:nvSpPr>
        <p:spPr>
          <a:xfrm>
            <a:off x="6999642" y="4461445"/>
            <a:ext cx="20787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Спрос рождает предложение 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B2F04E9-9D06-8B46-8FF4-6C60B1745F60}"/>
              </a:ext>
            </a:extLst>
          </p:cNvPr>
          <p:cNvSpPr txBox="1"/>
          <p:nvPr/>
        </p:nvSpPr>
        <p:spPr>
          <a:xfrm>
            <a:off x="2123728" y="118954"/>
            <a:ext cx="7020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СОЦИАЛЬНЫЙ ЗАКАЗ. </a:t>
            </a:r>
          </a:p>
          <a:p>
            <a:r>
              <a:rPr lang="ru-RU" sz="2500" dirty="0">
                <a:solidFill>
                  <a:srgbClr val="00DEFF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РОДИТЕЛЬ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37C369A-22F4-404F-96C7-C1FAE325DE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91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2051720" y="215642"/>
            <a:ext cx="69837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РОДИТЕЛЬ. </a:t>
            </a:r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Выбор и экономия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411252" y="1604491"/>
            <a:ext cx="6264696" cy="247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Социальный сертификат дает возможность записать ребенка на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самые популярные программы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Ведь без сертификата места в таких программах ограничены, а с сертификатом образовательная организация </a:t>
            </a:r>
            <a:r>
              <a:rPr lang="ru-RU" sz="2000" u="sng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может открыть дополнительные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!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</a:rPr>
              <a:t> </a:t>
            </a:r>
            <a:endParaRPr lang="ru-RU" sz="2000" dirty="0">
              <a:effectLst/>
              <a:latin typeface="PT_Russia Text" panose="02000503000000020004" pitchFamily="2" charset="0"/>
              <a:ea typeface="PT_Russia Text" panose="02000503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289EC2-62ED-B946-9C26-ED7FB05F58F1}"/>
              </a:ext>
            </a:extLst>
          </p:cNvPr>
          <p:cNvSpPr txBox="1"/>
          <p:nvPr/>
        </p:nvSpPr>
        <p:spPr>
          <a:xfrm>
            <a:off x="2411252" y="4689644"/>
            <a:ext cx="63793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Пойти можно не только в государственное (муниципальное) учреждение, но и к частнику. </a:t>
            </a:r>
          </a:p>
          <a:p>
            <a:endParaRPr lang="ru-RU" sz="1000" dirty="0">
              <a:latin typeface="PT_Russia Text" panose="02000503000000020004" pitchFamily="2" charset="0"/>
              <a:ea typeface="PT_Russia Text" panose="02000503000000020004" pitchFamily="2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Таким образом, у родителей появляется возможность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экономии собственных средств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. </a:t>
            </a:r>
            <a:endParaRPr lang="ru-RU" sz="2000" dirty="0">
              <a:solidFill>
                <a:srgbClr val="723D92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C1FF3028-2257-BCA2-C75E-629C9510A710}"/>
              </a:ext>
            </a:extLst>
          </p:cNvPr>
          <p:cNvGrpSpPr/>
          <p:nvPr/>
        </p:nvGrpSpPr>
        <p:grpSpPr>
          <a:xfrm>
            <a:off x="385676" y="1520567"/>
            <a:ext cx="1843174" cy="1843174"/>
            <a:chOff x="539552" y="2507413"/>
            <a:chExt cx="1843174" cy="1843174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1486E3A5-7A2B-D900-8196-205F6101B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39552" y="2507413"/>
              <a:ext cx="1843174" cy="184317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75F9F232-E399-9DB9-26F1-7950A5505384}"/>
                </a:ext>
              </a:extLst>
            </p:cNvPr>
            <p:cNvSpPr txBox="1"/>
            <p:nvPr/>
          </p:nvSpPr>
          <p:spPr>
            <a:xfrm>
              <a:off x="1126800" y="2791032"/>
              <a:ext cx="50405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0" dirty="0">
                  <a:solidFill>
                    <a:schemeClr val="bg1"/>
                  </a:solidFill>
                  <a:latin typeface="PT_Russia Text" panose="02000503000000020004" pitchFamily="2" charset="0"/>
                  <a:ea typeface="PT_Russia Text" panose="02000503000000020004" pitchFamily="2" charset="0"/>
                </a:rPr>
                <a:t>1</a:t>
              </a:r>
              <a:endParaRPr lang="ru-RU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7B166D7B-5A57-53B2-F322-7BCA027CE6D9}"/>
              </a:ext>
            </a:extLst>
          </p:cNvPr>
          <p:cNvGrpSpPr/>
          <p:nvPr/>
        </p:nvGrpSpPr>
        <p:grpSpPr>
          <a:xfrm>
            <a:off x="385676" y="4215923"/>
            <a:ext cx="1843174" cy="1843174"/>
            <a:chOff x="539552" y="2507413"/>
            <a:chExt cx="1843174" cy="1843174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D48C4199-05E1-F4A6-4157-4BFD3B908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39552" y="2507413"/>
              <a:ext cx="1843174" cy="184317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23D32963-3770-0DE1-4590-2CCB80B74F1A}"/>
                </a:ext>
              </a:extLst>
            </p:cNvPr>
            <p:cNvSpPr txBox="1"/>
            <p:nvPr/>
          </p:nvSpPr>
          <p:spPr>
            <a:xfrm>
              <a:off x="1126800" y="2791032"/>
              <a:ext cx="50405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000" dirty="0">
                  <a:solidFill>
                    <a:schemeClr val="bg1"/>
                  </a:solidFill>
                  <a:latin typeface="PT_Russia Text" panose="02000503000000020004" pitchFamily="2" charset="0"/>
                  <a:ea typeface="PT_Russia Text" panose="02000503000000020004" pitchFamily="2" charset="0"/>
                </a:rPr>
                <a:t>2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A45DF87-52EF-6940-BA03-5820ED117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59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1979712" y="241484"/>
            <a:ext cx="7020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РОДИТЕЛЬ. </a:t>
            </a:r>
            <a:r>
              <a:rPr lang="ru-RU" sz="2800" dirty="0">
                <a:solidFill>
                  <a:srgbClr val="DB560D"/>
                </a:solidFill>
                <a:latin typeface="Times" pitchFamily="2" charset="0"/>
                <a:ea typeface="PT_Russia Text" panose="02000503000000020004" pitchFamily="2" charset="0"/>
              </a:rPr>
              <a:t>Преимущественное право</a:t>
            </a:r>
            <a:endParaRPr lang="ru-RU" sz="2800" dirty="0">
              <a:solidFill>
                <a:srgbClr val="DB560D"/>
              </a:solidFill>
              <a:effectLst/>
              <a:latin typeface="Times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731582" y="1738320"/>
            <a:ext cx="580085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Социальный заказ дает ребенку преимущество в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получении социального сертификата на следующий год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, при записи на многолетнюю программу. </a:t>
            </a:r>
          </a:p>
          <a:p>
            <a:endParaRPr lang="ru-RU" sz="2000" dirty="0">
              <a:latin typeface="PT_Russia Text" panose="02000503000000020004" pitchFamily="2" charset="0"/>
              <a:ea typeface="PT_Russia Text" panose="02000503000000020004" pitchFamily="2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Иными словами, дети записавшиеся на 1 год обучения по программе «Ритмика», реализуемой 4 года, после окончания обучения по первому году 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у ребенка </a:t>
            </a:r>
            <a:r>
              <a:rPr lang="ru-RU" sz="2000" u="sng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есть преимущество 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в получении социального сертификата на следующий год обучения, так как он уже </a:t>
            </a:r>
            <a:r>
              <a:rPr lang="ru-RU" sz="2000" u="sng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начал обучение по данной программе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</a:rPr>
              <a:t> </a:t>
            </a:r>
            <a:endParaRPr lang="ru-RU" sz="2000" dirty="0">
              <a:solidFill>
                <a:srgbClr val="723D92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F1FBF52-B44E-83B0-3283-12FA92BD85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1560" y="1585826"/>
            <a:ext cx="1843174" cy="18431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DAFAAE4-F4E5-AFE7-CB33-5643C2B6CC9E}"/>
              </a:ext>
            </a:extLst>
          </p:cNvPr>
          <p:cNvSpPr txBox="1"/>
          <p:nvPr/>
        </p:nvSpPr>
        <p:spPr>
          <a:xfrm>
            <a:off x="1198808" y="1869445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3</a:t>
            </a:r>
            <a:endParaRPr lang="ru-RU" sz="7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D0BAAFB-67C0-DB94-15D1-72E0408569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10681" y="4437112"/>
            <a:ext cx="1444932" cy="15396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B0478CC-D798-BF48-A31C-50B958C733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24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1979712" y="118954"/>
            <a:ext cx="7020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РОДИТЕЛЬ. </a:t>
            </a:r>
            <a:r>
              <a:rPr lang="ru-RU" sz="2500" dirty="0">
                <a:solidFill>
                  <a:schemeClr val="accent6">
                    <a:lumMod val="75000"/>
                  </a:schemeClr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Частичная оплата и повышение разнообразия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629574" y="1653718"/>
            <a:ext cx="63704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Возможность выбора более дорогой программы,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оплатив ее часть 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сертификатом. </a:t>
            </a:r>
          </a:p>
          <a:p>
            <a:endParaRPr lang="ru-RU" sz="1000" dirty="0">
              <a:latin typeface="PT_Russia Text" panose="02000503000000020004" pitchFamily="2" charset="0"/>
              <a:ea typeface="PT_Russia Text" panose="02000503000000020004" pitchFamily="2" charset="0"/>
              <a:cs typeface="Times New Roman" panose="02020603050405020304" pitchFamily="18" charset="0"/>
            </a:endParaRPr>
          </a:p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Т.к. все реализуемые программы должны соответствовать стандарту качества, то родитель четко понимает, что он доплачивает либо </a:t>
            </a:r>
            <a:r>
              <a:rPr lang="ru-RU" sz="2000" u="sng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за больший объем, либо за повышенное качество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</a:rPr>
              <a:t> </a:t>
            </a:r>
            <a:endParaRPr lang="ru-RU" sz="2000" dirty="0"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C01CB83-20BE-1E41-9FF1-52392040AC3B}"/>
              </a:ext>
            </a:extLst>
          </p:cNvPr>
          <p:cNvSpPr txBox="1"/>
          <p:nvPr/>
        </p:nvSpPr>
        <p:spPr>
          <a:xfrm>
            <a:off x="2645532" y="4715258"/>
            <a:ext cx="6048672" cy="1053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Расширяется выбор программ, а конкуренция заставляет повышать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их качество и востребованность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F0F56F3-A7F8-35F8-AD71-2E44706C1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59272" y="1697531"/>
            <a:ext cx="1843174" cy="18431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A38D92E-D972-F60E-5EA4-97CA920C19E7}"/>
              </a:ext>
            </a:extLst>
          </p:cNvPr>
          <p:cNvSpPr txBox="1"/>
          <p:nvPr/>
        </p:nvSpPr>
        <p:spPr>
          <a:xfrm>
            <a:off x="1146520" y="1981150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4</a:t>
            </a:r>
            <a:endParaRPr lang="ru-RU" sz="7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3B702D2-C3BA-CE84-FD5A-76A866B891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1560" y="4320482"/>
            <a:ext cx="1843174" cy="1843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8EFBF30-FBB4-4464-9675-8259C54AD313}"/>
              </a:ext>
            </a:extLst>
          </p:cNvPr>
          <p:cNvSpPr txBox="1"/>
          <p:nvPr/>
        </p:nvSpPr>
        <p:spPr>
          <a:xfrm>
            <a:off x="1198808" y="4604101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421B090-622D-0143-9D46-930444305A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67734"/>
      </p:ext>
    </p:extLst>
  </p:cSld>
  <p:clrMapOvr>
    <a:masterClrMapping/>
  </p:clrMapOvr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r="43050" b="4230"/>
          <a:stretch>
            <a:fillRect/>
          </a:stretch>
        </p:blipFill>
        <p:spPr>
          <a:xfrm>
            <a:off x="3126685" y="260648"/>
            <a:ext cx="6017315" cy="67179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40080" y="260648"/>
            <a:ext cx="6172144" cy="499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700">
                <a:solidFill>
                  <a:schemeClr val="bg1"/>
                </a:solidFill>
                <a:latin typeface="PT_Russia Text"/>
                <a:ea typeface="PT_Russia Text"/>
              </a:rPr>
              <a:t>СОЦИАЛЬН</a:t>
            </a:r>
            <a:r>
              <a:rPr lang="ru-RU" altLang="en-US" sz="2700">
                <a:solidFill>
                  <a:schemeClr val="bg1"/>
                </a:solidFill>
                <a:latin typeface="PT_Russia Text"/>
                <a:ea typeface="PT_Russia Text"/>
              </a:rPr>
              <a:t>ЫЙ</a:t>
            </a:r>
            <a:r>
              <a:rPr lang="ru-RU" sz="2700">
                <a:solidFill>
                  <a:schemeClr val="bg1"/>
                </a:solidFill>
                <a:latin typeface="PT_Russia Text"/>
                <a:ea typeface="PT_Russia Text"/>
              </a:rPr>
              <a:t> ЗАКАЗ</a:t>
            </a:r>
            <a:endParaRPr lang="ru-RU" sz="2700">
              <a:solidFill>
                <a:schemeClr val="bg1"/>
              </a:solidFill>
              <a:latin typeface="PT_Russia Text"/>
              <a:ea typeface="PT_Russia Tex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9931" y="1241449"/>
            <a:ext cx="8666389" cy="441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/>
              <a:t>С 1 января 2023 года начинается внедрение социального заказа на оказание муниципальных услуг в социальной сфере. Оказание муниципальных услуг в социальной сфере будет организовано в соответствии с социальным сертификатом.</a:t>
            </a:r>
            <a:endParaRPr lang="ru-RU" sz="2000"/>
          </a:p>
          <a:p>
            <a:pPr lvl="0">
              <a:defRPr/>
            </a:pPr>
            <a:r>
              <a:rPr lang="ru-RU" sz="2000"/>
              <a:t>Социальный сертификат на получение муниципальной услуги в социальной сфере – именной документ, удостоверяющий право потребителя услуги, либо его законного представителя, выбрать исполнителя услуг для получения муниципальной услуги в социальной сфере в определенном объеме и на определенных условиях, а также в установленных нормативными правовыми актами случаях определенного качества и право исполнителя услуг получить из соответствующего бюджета бюджетной системы Российской Федерации средства на финансовое обеспечение (возмещение) затрат, связанных с оказанием соответствующей муниципальной услуги в социальной сфере.</a:t>
            </a:r>
            <a:endParaRPr lang="ru-RU" sz="200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/>
          <a:srcRect t="19560" r="18370" b="1640"/>
          <a:stretch>
            <a:fillRect/>
          </a:stretch>
        </p:blipFill>
        <p:spPr>
          <a:xfrm>
            <a:off x="6915149" y="992836"/>
            <a:ext cx="2228851" cy="58651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r="43050" b="4230"/>
          <a:stretch>
            <a:fillRect/>
          </a:stretch>
        </p:blipFill>
        <p:spPr>
          <a:xfrm>
            <a:off x="3126685" y="260648"/>
            <a:ext cx="6017315" cy="671799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/>
          <a:srcRect t="19560" r="18370" b="1640"/>
          <a:stretch>
            <a:fillRect/>
          </a:stretch>
        </p:blipFill>
        <p:spPr>
          <a:xfrm>
            <a:off x="6915149" y="992836"/>
            <a:ext cx="2228851" cy="5865164"/>
          </a:xfrm>
          <a:prstGeom prst="rect">
            <a:avLst/>
          </a:prstGeom>
        </p:spPr>
      </p:pic>
      <p:pic>
        <p:nvPicPr>
          <p:cNvPr id="30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0"/>
            <a:ext cx="9120336" cy="5445224"/>
          </a:xfrm>
          <a:prstGeom prst="rect">
            <a:avLst/>
          </a:prstGeom>
        </p:spPr>
      </p:pic>
      <p:pic>
        <p:nvPicPr>
          <p:cNvPr id="32" name="Рисунок 1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69537" y="0"/>
            <a:ext cx="849899" cy="84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r="43050" b="4230"/>
          <a:stretch>
            <a:fillRect/>
          </a:stretch>
        </p:blipFill>
        <p:spPr>
          <a:xfrm>
            <a:off x="3126685" y="260648"/>
            <a:ext cx="6017315" cy="67179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40080" y="260648"/>
            <a:ext cx="6172144" cy="499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700">
                <a:solidFill>
                  <a:schemeClr val="bg1"/>
                </a:solidFill>
                <a:latin typeface="PT_Russia Text"/>
                <a:ea typeface="PT_Russia Text"/>
              </a:rPr>
              <a:t>СОЦИАЛЬН</a:t>
            </a:r>
            <a:r>
              <a:rPr lang="ru-RU" altLang="en-US" sz="2700">
                <a:solidFill>
                  <a:schemeClr val="bg1"/>
                </a:solidFill>
                <a:latin typeface="PT_Russia Text"/>
                <a:ea typeface="PT_Russia Text"/>
              </a:rPr>
              <a:t>ЫЙ</a:t>
            </a:r>
            <a:r>
              <a:rPr lang="ru-RU" sz="2700">
                <a:solidFill>
                  <a:schemeClr val="bg1"/>
                </a:solidFill>
                <a:latin typeface="PT_Russia Text"/>
                <a:ea typeface="PT_Russia Text"/>
              </a:rPr>
              <a:t> ЗАКАЗ</a:t>
            </a:r>
            <a:endParaRPr lang="ru-RU" sz="2700">
              <a:solidFill>
                <a:schemeClr val="bg1"/>
              </a:solidFill>
              <a:latin typeface="PT_Russia Text"/>
              <a:ea typeface="PT_Russia Tex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9931" y="871878"/>
            <a:ext cx="8666389" cy="2557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/>
              <a:t>Социальный сертификат формируется в электронном виде на основании информации, включенной в реестр получателей социального сертификата. Для обучения по дополнительной общеобразовательной программе, размещенной в АИС «Навигатор», потребитель услуг (родитель, законный представитель) имеет право выбрать исполнителя услуг из реестра исполнителей услуг по социальному сертификату. Отличия в реализации социального заказа от персонифицированного финансирования:</a:t>
            </a:r>
            <a:endParaRPr lang="ru-RU" sz="2000"/>
          </a:p>
          <a:p>
            <a:pPr lvl="0">
              <a:defRPr/>
            </a:pPr>
            <a:endParaRPr lang="ru-RU" sz="200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/>
          <a:srcRect t="19560" r="18370" b="1640"/>
          <a:stretch>
            <a:fillRect/>
          </a:stretch>
        </p:blipFill>
        <p:spPr>
          <a:xfrm>
            <a:off x="6915149" y="992836"/>
            <a:ext cx="2228851" cy="58651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  <p:graphicFrame>
        <p:nvGraphicFramePr>
          <p:cNvPr id="30" name=""/>
          <p:cNvGraphicFramePr>
            <a:graphicFrameLocks noGrp="1"/>
          </p:cNvGraphicFramePr>
          <p:nvPr/>
        </p:nvGraphicFramePr>
        <p:xfrm>
          <a:off x="0" y="3121692"/>
          <a:ext cx="9156340" cy="1891484"/>
        </p:xfrm>
        <a:graphic>
          <a:graphicData uri="http://schemas.openxmlformats.org/drawingml/2006/table">
            <a:tbl>
              <a:tblPr firstRow="1" bandRow="1">
                <a:tableStyleId>{01A66EDD-3DAB-4C5B-A090-DC80EC1FD486}</a:tableStyleId>
              </a:tblPr>
              <a:tblGrid>
                <a:gridCol w="4578170"/>
                <a:gridCol w="4578170"/>
              </a:tblGrid>
              <a:tr h="368479"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Персонифицированное финансирование</a:t>
                      </a:r>
                      <a:endParaRPr/>
                    </a:p>
                  </a:txBody>
                  <a:tcPr marL="91440" marR="91440"/>
                </a:tc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Социальный заказ</a:t>
                      </a:r>
                      <a:endParaRPr/>
                    </a:p>
                  </a:txBody>
                  <a:tcPr marL="91440" marR="91440"/>
                </a:tc>
              </a:tr>
              <a:tr h="480765"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Сертификат дополнительного образования</a:t>
                      </a:r>
                      <a:endParaRPr/>
                    </a:p>
                  </a:txBody>
                  <a:tcPr marL="91440" marR="91440"/>
                </a:tc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Социальный сертификат</a:t>
                      </a:r>
                      <a:endParaRPr/>
                    </a:p>
                  </a:txBody>
                  <a:tcPr marL="91440" marR="91440"/>
                </a:tc>
              </a:tr>
              <a:tr h="396921"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Номинал определяется в рублях</a:t>
                      </a:r>
                      <a:endParaRPr/>
                    </a:p>
                  </a:txBody>
                  <a:tcPr marL="91440" marR="91440"/>
                </a:tc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Номинал определяется в часах или в рублях</a:t>
                      </a:r>
                      <a:endParaRPr/>
                    </a:p>
                  </a:txBody>
                  <a:tcPr marL="91440" marR="91440"/>
                </a:tc>
              </a:tr>
              <a:tr h="645316"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Финансирование обеспечивается муниципальным заданием</a:t>
                      </a:r>
                      <a:endParaRPr/>
                    </a:p>
                  </a:txBody>
                  <a:tcPr marL="91440" marR="91440"/>
                </a:tc>
                <a:tc>
                  <a:txBody>
                    <a:bodyPr vert="horz" wrap="square" lIns="91440" tIns="45720" rIns="91440" bIns="45720" anchor="t" anchorCtr="0">
                      <a:spAutoFit/>
                    </a:bodyPr>
                    <a:p>
                      <a:pPr algn="ctr">
                        <a:defRPr/>
                      </a:pPr>
                      <a:r>
                        <a:rPr/>
                        <a:t>Финансирование обеспечивается социальным заказом</a:t>
                      </a:r>
                      <a:endParaRPr/>
                    </a:p>
                  </a:txBody>
                  <a:tcPr marL="91440" marR="91440"/>
                </a:tc>
              </a:tr>
            </a:tbl>
          </a:graphicData>
        </a:graphic>
      </p:graphicFrame>
      <p:sp>
        <p:nvSpPr>
          <p:cNvPr id="31" name="TextBox 1"/>
          <p:cNvSpPr txBox="1"/>
          <p:nvPr/>
        </p:nvSpPr>
        <p:spPr>
          <a:xfrm>
            <a:off x="0" y="4917866"/>
            <a:ext cx="9048328" cy="1947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/>
              <a:t>В механизмах социального заказа и персонифицированного финансирования есть общие черты:</a:t>
            </a:r>
            <a:endParaRPr lang="ru-RU" sz="2000"/>
          </a:p>
          <a:p>
            <a:pPr lvl="0">
              <a:defRPr/>
            </a:pPr>
            <a:r>
              <a:rPr lang="ru-RU" sz="2000"/>
              <a:t>- сертификат является реестровой записью, дающей право на обучение по дополнительной общеобразовательной программе;</a:t>
            </a:r>
            <a:endParaRPr lang="ru-RU" sz="2000"/>
          </a:p>
          <a:p>
            <a:pPr lvl="0">
              <a:defRPr/>
            </a:pPr>
            <a:r>
              <a:rPr lang="ru-RU" sz="2000"/>
              <a:t>- сертификат выдается ребенку по заявлению о зачислении на образовательную программу и действует до 18-летия.</a:t>
            </a:r>
            <a:endParaRPr lang="ru-RU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r="43050" b="4230"/>
          <a:stretch>
            <a:fillRect/>
          </a:stretch>
        </p:blipFill>
        <p:spPr>
          <a:xfrm>
            <a:off x="3126685" y="260648"/>
            <a:ext cx="6017315" cy="67179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940080" y="260648"/>
            <a:ext cx="6647660" cy="4770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500">
                <a:solidFill>
                  <a:schemeClr val="bg1"/>
                </a:solidFill>
                <a:latin typeface="PT_Russia Text"/>
                <a:ea typeface="PT_Russia Text"/>
              </a:rPr>
              <a:t>ПРЕИМУЩЕСТВА СОЦИАЛЬНОГО ЗАКАЗА</a:t>
            </a:r>
            <a:endParaRPr lang="ru-RU" sz="2500">
              <a:solidFill>
                <a:schemeClr val="bg1"/>
              </a:solidFill>
              <a:latin typeface="PT_Russia Text"/>
              <a:ea typeface="PT_Russia Tex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10649" y="3058794"/>
            <a:ext cx="1933641" cy="3873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/>
              <a:t>Муниципалитет</a:t>
            </a:r>
            <a:endParaRPr lang="ru-RU" sz="2000"/>
          </a:p>
        </p:txBody>
      </p:sp>
      <p:sp>
        <p:nvSpPr>
          <p:cNvPr id="27" name="TextBox 26"/>
          <p:cNvSpPr txBox="1"/>
          <p:nvPr/>
        </p:nvSpPr>
        <p:spPr>
          <a:xfrm>
            <a:off x="5913566" y="3063298"/>
            <a:ext cx="16168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/>
              <a:t>Организация</a:t>
            </a:r>
            <a:endParaRPr lang="ru-RU" sz="2000"/>
          </a:p>
        </p:txBody>
      </p:sp>
      <p:sp>
        <p:nvSpPr>
          <p:cNvPr id="28" name="TextBox 27"/>
          <p:cNvSpPr txBox="1"/>
          <p:nvPr/>
        </p:nvSpPr>
        <p:spPr>
          <a:xfrm>
            <a:off x="2245733" y="5754556"/>
            <a:ext cx="1046107" cy="387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/>
              <a:t>Педагог</a:t>
            </a:r>
            <a:endParaRPr lang="ru-RU" sz="2000"/>
          </a:p>
        </p:txBody>
      </p:sp>
      <p:sp>
        <p:nvSpPr>
          <p:cNvPr id="29" name="TextBox 28"/>
          <p:cNvSpPr txBox="1"/>
          <p:nvPr/>
        </p:nvSpPr>
        <p:spPr>
          <a:xfrm>
            <a:off x="6119777" y="5727078"/>
            <a:ext cx="121066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/>
              <a:t>Родитель</a:t>
            </a:r>
            <a:endParaRPr lang="ru-RU" sz="20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031031" y="1528820"/>
            <a:ext cx="1372307" cy="14654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481945" y="4391476"/>
            <a:ext cx="2672691" cy="12087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910649" y="1320971"/>
            <a:ext cx="2050137" cy="16893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081496" y="4159688"/>
            <a:ext cx="1580561" cy="156739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/>
          <a:srcRect t="19560" r="18370" b="1640"/>
          <a:stretch>
            <a:fillRect/>
          </a:stretch>
        </p:blipFill>
        <p:spPr>
          <a:xfrm>
            <a:off x="6915149" y="992836"/>
            <a:ext cx="2228851" cy="586516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233249" y="3063941"/>
            <a:ext cx="1580561" cy="15673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97A452AD-0C93-9EFE-E59F-9E0041C20AAC}"/>
              </a:ext>
            </a:extLst>
          </p:cNvPr>
          <p:cNvSpPr/>
          <p:nvPr/>
        </p:nvSpPr>
        <p:spPr>
          <a:xfrm>
            <a:off x="-36512" y="19211"/>
            <a:ext cx="9180512" cy="6858001"/>
          </a:xfrm>
          <a:prstGeom prst="rect">
            <a:avLst/>
          </a:prstGeom>
          <a:solidFill>
            <a:srgbClr val="87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C1ADC67B-050B-E90C-A7F7-32B4CBAA9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23528" y="2522809"/>
            <a:ext cx="8735803" cy="185080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C0A3A0F-0A54-CD35-CD34-B98282E3BDAD}"/>
              </a:ext>
            </a:extLst>
          </p:cNvPr>
          <p:cNvSpPr txBox="1"/>
          <p:nvPr/>
        </p:nvSpPr>
        <p:spPr>
          <a:xfrm>
            <a:off x="-2604" y="4392826"/>
            <a:ext cx="24557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Показатели эффективности работы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C5719AC-E29D-6EA6-3F24-C3F268DF0371}"/>
              </a:ext>
            </a:extLst>
          </p:cNvPr>
          <p:cNvSpPr txBox="1"/>
          <p:nvPr/>
        </p:nvSpPr>
        <p:spPr>
          <a:xfrm>
            <a:off x="1762190" y="1343903"/>
            <a:ext cx="22288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Система стандартов программы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2710DF9B-920D-1AF0-89EA-BB2420226BFA}"/>
              </a:ext>
            </a:extLst>
          </p:cNvPr>
          <p:cNvSpPr txBox="1"/>
          <p:nvPr/>
        </p:nvSpPr>
        <p:spPr>
          <a:xfrm>
            <a:off x="3514358" y="4461445"/>
            <a:ext cx="20787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solidFill>
                  <a:schemeClr val="bg1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ост качества программ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35DF436-1460-A71F-0748-196379DFD0F5}"/>
              </a:ext>
            </a:extLst>
          </p:cNvPr>
          <p:cNvSpPr txBox="1"/>
          <p:nvPr/>
        </p:nvSpPr>
        <p:spPr>
          <a:xfrm>
            <a:off x="5076056" y="1343903"/>
            <a:ext cx="24482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Высокий спрос на квалифицированные кадры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E820435-D2F5-8BE2-71C1-A4D0AF11D469}"/>
              </a:ext>
            </a:extLst>
          </p:cNvPr>
          <p:cNvSpPr txBox="1"/>
          <p:nvPr/>
        </p:nvSpPr>
        <p:spPr>
          <a:xfrm>
            <a:off x="6999642" y="4461445"/>
            <a:ext cx="20787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Сетевая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форма</a:t>
            </a:r>
            <a:endParaRPr lang="ru-RU" sz="2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B2F04E9-9D06-8B46-8FF4-6C60B1745F60}"/>
              </a:ext>
            </a:extLst>
          </p:cNvPr>
          <p:cNvSpPr txBox="1"/>
          <p:nvPr/>
        </p:nvSpPr>
        <p:spPr>
          <a:xfrm>
            <a:off x="2123728" y="118954"/>
            <a:ext cx="7020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СОЦИАЛЬНЫЙ ЗАКАЗ. </a:t>
            </a:r>
          </a:p>
          <a:p>
            <a:r>
              <a:rPr lang="ru-RU" sz="2500" dirty="0">
                <a:solidFill>
                  <a:srgbClr val="00DEFF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ПЕДАГОГ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944AE67-E97F-CB48-BA57-A9B5DF9413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43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2051720" y="215642"/>
            <a:ext cx="69837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ПЕДАГОГ. </a:t>
            </a:r>
            <a:r>
              <a:rPr lang="ru-RU" sz="2500" dirty="0">
                <a:solidFill>
                  <a:srgbClr val="00DEFF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Эффективность и стандарты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382992" y="1427983"/>
            <a:ext cx="6192688" cy="224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Педагоги, работающие по программам, финансируемым с социальных сертификатов, получают возможность </a:t>
            </a:r>
            <a:r>
              <a:rPr lang="ru-RU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дополнительного стимулирования</a:t>
            </a:r>
            <a:r>
              <a:rPr lang="ru-RU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 за счет востребованности программ и максимальной наполняемости групп по программам.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У самых эффективных </a:t>
            </a:r>
            <a:r>
              <a:rPr lang="ru-RU" u="sng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больше заработная плата</a:t>
            </a:r>
            <a:r>
              <a:rPr lang="ru-RU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2289EC2-62ED-B946-9C26-ED7FB05F58F1}"/>
              </a:ext>
            </a:extLst>
          </p:cNvPr>
          <p:cNvSpPr txBox="1"/>
          <p:nvPr/>
        </p:nvSpPr>
        <p:spPr>
          <a:xfrm>
            <a:off x="2382992" y="4042708"/>
            <a:ext cx="632121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При переходе на механизмы социального заказа каждая программа (реализуемая по социальным сертификатам) обязательно проходит </a:t>
            </a:r>
            <a:r>
              <a:rPr lang="ru-RU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проверку на соответствие стандарту</a:t>
            </a:r>
            <a:r>
              <a:rPr lang="ru-RU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. </a:t>
            </a:r>
          </a:p>
          <a:p>
            <a:endParaRPr lang="ru-RU" sz="1000" dirty="0">
              <a:latin typeface="PT_Russia Text" panose="02000503000000020004" pitchFamily="2" charset="0"/>
              <a:ea typeface="PT_Russia Text" panose="02000503000000020004" pitchFamily="2" charset="0"/>
              <a:cs typeface="Times New Roman" panose="02020603050405020304" pitchFamily="18" charset="0"/>
            </a:endParaRPr>
          </a:p>
          <a:p>
            <a:r>
              <a:rPr lang="ru-RU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Педагог имеет возможность создавать, распространять и адаптировать </a:t>
            </a:r>
            <a:r>
              <a:rPr lang="ru-RU" u="sng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лучшие практики </a:t>
            </a:r>
            <a:r>
              <a:rPr lang="ru-RU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своего и иных регионов в рамках реализации дополнительных программ.</a:t>
            </a:r>
            <a:endParaRPr lang="ru-RU" dirty="0"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6F49367B-7959-712B-FD80-30A72583DC1B}"/>
              </a:ext>
            </a:extLst>
          </p:cNvPr>
          <p:cNvGrpSpPr/>
          <p:nvPr/>
        </p:nvGrpSpPr>
        <p:grpSpPr>
          <a:xfrm>
            <a:off x="385676" y="1520567"/>
            <a:ext cx="1843174" cy="1843174"/>
            <a:chOff x="539552" y="2507413"/>
            <a:chExt cx="1843174" cy="1843174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EC7B6269-0138-F543-FA89-E077E2CE7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39552" y="2507413"/>
              <a:ext cx="1843174" cy="184317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38A41ADA-A121-4CB7-3D6A-84A3DE88A63B}"/>
                </a:ext>
              </a:extLst>
            </p:cNvPr>
            <p:cNvSpPr txBox="1"/>
            <p:nvPr/>
          </p:nvSpPr>
          <p:spPr>
            <a:xfrm>
              <a:off x="1126800" y="2791032"/>
              <a:ext cx="50405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0" dirty="0">
                  <a:solidFill>
                    <a:schemeClr val="bg1"/>
                  </a:solidFill>
                  <a:latin typeface="PT_Russia Text" panose="02000503000000020004" pitchFamily="2" charset="0"/>
                  <a:ea typeface="PT_Russia Text" panose="02000503000000020004" pitchFamily="2" charset="0"/>
                </a:rPr>
                <a:t>1</a:t>
              </a:r>
              <a:endParaRPr lang="ru-RU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2FA6FCA9-2291-23A3-5A03-B13E8523909A}"/>
              </a:ext>
            </a:extLst>
          </p:cNvPr>
          <p:cNvGrpSpPr/>
          <p:nvPr/>
        </p:nvGrpSpPr>
        <p:grpSpPr>
          <a:xfrm>
            <a:off x="385676" y="4215923"/>
            <a:ext cx="1843174" cy="1843174"/>
            <a:chOff x="539552" y="2507413"/>
            <a:chExt cx="1843174" cy="1843174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xmlns="" id="{87D6E47A-FE51-E48B-6A99-8D07D25F6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39552" y="2507413"/>
              <a:ext cx="1843174" cy="184317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EE3F6250-BE81-BF35-C726-D41D416E2148}"/>
                </a:ext>
              </a:extLst>
            </p:cNvPr>
            <p:cNvSpPr txBox="1"/>
            <p:nvPr/>
          </p:nvSpPr>
          <p:spPr>
            <a:xfrm>
              <a:off x="1126800" y="2791032"/>
              <a:ext cx="50405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000" dirty="0">
                  <a:solidFill>
                    <a:schemeClr val="bg1"/>
                  </a:solidFill>
                  <a:latin typeface="PT_Russia Text" panose="02000503000000020004" pitchFamily="2" charset="0"/>
                  <a:ea typeface="PT_Russia Text" panose="02000503000000020004" pitchFamily="2" charset="0"/>
                </a:rPr>
                <a:t>2</a:t>
              </a:r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5C96606-02CB-6545-AE8D-51C526050C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14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1979712" y="241484"/>
            <a:ext cx="7020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ПЕДАГОГ. </a:t>
            </a:r>
            <a:r>
              <a:rPr lang="ru-RU" sz="2800" dirty="0">
                <a:solidFill>
                  <a:srgbClr val="00DEFF"/>
                </a:solidFill>
                <a:latin typeface="Times" pitchFamily="2" charset="0"/>
                <a:ea typeface="PT_Russia Text" panose="02000503000000020004" pitchFamily="2" charset="0"/>
              </a:rPr>
              <a:t>Рост качества программ</a:t>
            </a:r>
            <a:endParaRPr lang="ru-RU" sz="2800" dirty="0">
              <a:solidFill>
                <a:srgbClr val="00DEFF"/>
              </a:solidFill>
              <a:effectLst/>
              <a:latin typeface="Times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772236" y="1850853"/>
            <a:ext cx="51845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Востребованность программ, рост качества реализуемых услуг – это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основные двигатели развития дополнительного образования 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через механизмы социального заказа.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77970D4-EF7F-BBC3-E9CC-4ADC730D7F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1560" y="1744874"/>
            <a:ext cx="1843174" cy="18431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E5CE06-BF82-0117-B90C-6AAB3957BE0A}"/>
              </a:ext>
            </a:extLst>
          </p:cNvPr>
          <p:cNvSpPr txBox="1"/>
          <p:nvPr/>
        </p:nvSpPr>
        <p:spPr>
          <a:xfrm>
            <a:off x="1198808" y="2028493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3</a:t>
            </a:r>
            <a:endParaRPr lang="ru-RU" sz="7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D377FDA-92EC-75F0-6C67-7DDBB6525C2A}"/>
              </a:ext>
            </a:extLst>
          </p:cNvPr>
          <p:cNvSpPr txBox="1"/>
          <p:nvPr/>
        </p:nvSpPr>
        <p:spPr>
          <a:xfrm>
            <a:off x="2772236" y="4340086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23D92"/>
                </a:solidFill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ает направление роста и </a:t>
            </a:r>
            <a:r>
              <a:rPr lang="ru-RU" sz="2000" u="sng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уровня квалификации 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педагогов дополнительного образования.</a:t>
            </a:r>
            <a:endParaRPr lang="ru-RU" sz="2000" dirty="0">
              <a:solidFill>
                <a:srgbClr val="723D92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2488764-996D-4FAD-A6B9-153DB2888C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10681" y="4149080"/>
            <a:ext cx="1444932" cy="153968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EBBDD09-6B34-DF40-B962-A32A75760B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654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74D3C3-82FD-447A-BACE-6426F24E3871}"/>
              </a:ext>
            </a:extLst>
          </p:cNvPr>
          <p:cNvSpPr/>
          <p:nvPr/>
        </p:nvSpPr>
        <p:spPr>
          <a:xfrm>
            <a:off x="0" y="-1"/>
            <a:ext cx="9144000" cy="992837"/>
          </a:xfrm>
          <a:prstGeom prst="rect">
            <a:avLst/>
          </a:prstGeom>
          <a:solidFill>
            <a:srgbClr val="723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B35C87-807D-4EF0-B359-AC9B9B3778E0}"/>
              </a:ext>
            </a:extLst>
          </p:cNvPr>
          <p:cNvSpPr txBox="1"/>
          <p:nvPr/>
        </p:nvSpPr>
        <p:spPr>
          <a:xfrm>
            <a:off x="1979712" y="118954"/>
            <a:ext cx="70202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СЗ. ПЕДАГОГ. </a:t>
            </a:r>
            <a:r>
              <a:rPr lang="ru-RU" sz="2500" dirty="0">
                <a:solidFill>
                  <a:srgbClr val="00DEFF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Индивидуальное планирование и конкурентная среда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3A7A0F4-A76E-4C50-97C4-4B5B9869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2228850" cy="13049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CA4D6-ED53-A445-B57C-7679DBF1DC7F}"/>
              </a:ext>
            </a:extLst>
          </p:cNvPr>
          <p:cNvSpPr txBox="1"/>
          <p:nvPr/>
        </p:nvSpPr>
        <p:spPr>
          <a:xfrm>
            <a:off x="2685960" y="1597575"/>
            <a:ext cx="58326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Растет заинтересованность организаций, осуществляющих образовательную деятельность, в педагогах дополнительного образования,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качественно реализующих программы ДО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, привлекающих высоким профессионализмом большее число обучающихся.</a:t>
            </a:r>
            <a:endParaRPr lang="ru-RU" sz="2000" dirty="0"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C01CB83-20BE-1E41-9FF1-52392040AC3B}"/>
              </a:ext>
            </a:extLst>
          </p:cNvPr>
          <p:cNvSpPr txBox="1"/>
          <p:nvPr/>
        </p:nvSpPr>
        <p:spPr>
          <a:xfrm>
            <a:off x="2771800" y="4373563"/>
            <a:ext cx="5771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Педагоги могут вести самые востребованные программы в </a:t>
            </a:r>
            <a:r>
              <a:rPr lang="ru-RU" sz="2000" b="1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сетевой форме </a:t>
            </a:r>
            <a:r>
              <a:rPr lang="ru-RU" sz="2000" dirty="0">
                <a:solidFill>
                  <a:srgbClr val="723D92"/>
                </a:solidFill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с другими организациями</a:t>
            </a:r>
            <a:r>
              <a:rPr lang="ru-RU" sz="2000" dirty="0">
                <a:effectLst/>
                <a:latin typeface="PT_Russia Text" panose="02000503000000020004" pitchFamily="2" charset="0"/>
                <a:ea typeface="PT_Russia Text" panose="02000503000000020004" pitchFamily="2" charset="0"/>
                <a:cs typeface="Times New Roman" panose="02020603050405020304" pitchFamily="18" charset="0"/>
              </a:rPr>
              <a:t>, внедряя свои идеи «в массы».</a:t>
            </a:r>
            <a:endParaRPr lang="ru-RU" sz="2000" dirty="0"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B54B7B7-F463-1F1E-C5F4-B27E3F35B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1560" y="1585826"/>
            <a:ext cx="1843174" cy="18431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0991470-9517-9E10-C3E4-3FE45755E038}"/>
              </a:ext>
            </a:extLst>
          </p:cNvPr>
          <p:cNvSpPr txBox="1"/>
          <p:nvPr/>
        </p:nvSpPr>
        <p:spPr>
          <a:xfrm>
            <a:off x="1198808" y="1869445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4</a:t>
            </a:r>
            <a:endParaRPr lang="ru-RU" sz="7000" dirty="0">
              <a:solidFill>
                <a:schemeClr val="bg1"/>
              </a:solidFill>
              <a:latin typeface="PT_Russia Text" panose="02000503000000020004" pitchFamily="2" charset="0"/>
              <a:ea typeface="PT_Russia Text" panose="02000503000000020004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A1A5A13-532A-9569-E60C-4B94F2107F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11560" y="4113695"/>
            <a:ext cx="1843174" cy="1843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808FFF3-2F19-A600-C7E4-1753356AEA55}"/>
              </a:ext>
            </a:extLst>
          </p:cNvPr>
          <p:cNvSpPr txBox="1"/>
          <p:nvPr/>
        </p:nvSpPr>
        <p:spPr>
          <a:xfrm>
            <a:off x="1198808" y="4397314"/>
            <a:ext cx="5040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dirty="0">
                <a:solidFill>
                  <a:schemeClr val="bg1"/>
                </a:solidFill>
                <a:latin typeface="PT_Russia Text" panose="02000503000000020004" pitchFamily="2" charset="0"/>
                <a:ea typeface="PT_Russia Text" panose="02000503000000020004" pitchFamily="2" charset="0"/>
              </a:rPr>
              <a:t>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2EEEED5-F562-1F4E-A6ED-4B353B89D1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2346" y="44624"/>
            <a:ext cx="849899" cy="84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4103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20"/>
        <a:ea typeface=""/>
        <a:cs typeface=""/>
        <a:font script="Jpan" typeface="游ゴシック Light"/>
        <a:font script="Hang" typeface="Malgun Gothic"/>
        <a:font script="Hans" typeface="等线 Light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20"/>
        <a:ea typeface=""/>
        <a:cs typeface=""/>
        <a:font script="Jpan" typeface="游ゴシック"/>
        <a:font script="Hang" typeface="Malgun Gothic"/>
        <a:font script="Hans" typeface="等线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1018</ep:Words>
  <ep:PresentationFormat>Экран (4:3)</ep:PresentationFormat>
  <ep:Paragraphs>129</ep:Paragraphs>
  <ep:Slides>13</ep:Slides>
  <ep:Notes>3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13</vt:i4>
      </vt:variant>
    </vt:vector>
  </ep:HeadingPairs>
  <ep:TitlesOfParts>
    <vt:vector size="14" baseType="lpstr">
      <vt:lpstr>Тема Office</vt:lpstr>
      <vt:lpstr>Слайд 1</vt:lpstr>
      <vt:lpstr>Слайд 2</vt:lpstr>
      <vt:lpstr>Слайд 3</vt:lpstr>
      <vt:lpstr>Слайд 4</vt:lpstr>
      <vt:lpstr>Презентация PowerPoint</vt:lpstr>
      <vt:lpstr>Презентация PowerPoint</vt:lpstr>
      <vt:lpstr>Презентация PowerPoint</vt:lpstr>
      <vt:lpstr>Слайд 8</vt:lpstr>
      <vt:lpstr>Слайд 9</vt:lpstr>
      <vt:lpstr>Слайд 10</vt:lpstr>
      <vt:lpstr>Слайд 11</vt:lpstr>
      <vt:lpstr>Слайд 12</vt:lpstr>
      <vt:lpstr>Слайд 13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2020-05-13T10:07:36.000</dcterms:created>
  <dc:creator>Михаил Кузищев</dc:creator>
  <cp:lastModifiedBy>Acer</cp:lastModifiedBy>
  <dcterms:modified xsi:type="dcterms:W3CDTF">2023-06-13T19:22:21.252</dcterms:modified>
  <cp:revision>110</cp:revision>
  <dc:title>Презентация PowerPoint</dc:title>
  <cp:version>0906.0100.01</cp:version>
</cp:coreProperties>
</file>